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8" r:id="rId3"/>
    <p:sldId id="384" r:id="rId4"/>
    <p:sldId id="258" r:id="rId5"/>
    <p:sldId id="372" r:id="rId6"/>
    <p:sldId id="274" r:id="rId7"/>
    <p:sldId id="393" r:id="rId8"/>
    <p:sldId id="398" r:id="rId9"/>
    <p:sldId id="394" r:id="rId10"/>
    <p:sldId id="400" r:id="rId11"/>
    <p:sldId id="343" r:id="rId12"/>
    <p:sldId id="405" r:id="rId13"/>
    <p:sldId id="491" r:id="rId14"/>
    <p:sldId id="280" r:id="rId15"/>
    <p:sldId id="281" r:id="rId16"/>
    <p:sldId id="360" r:id="rId17"/>
    <p:sldId id="297" r:id="rId18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jhTCuH6YU1tJQi9XgN7boWiu7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796"/>
    <a:srgbClr val="027280"/>
    <a:srgbClr val="F8C9DF"/>
    <a:srgbClr val="999899"/>
    <a:srgbClr val="5CFADC"/>
    <a:srgbClr val="008F90"/>
    <a:srgbClr val="DC6EBE"/>
    <a:srgbClr val="F6F7F8"/>
    <a:srgbClr val="E65590"/>
    <a:srgbClr val="E65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4D3DFF-92ED-4FCD-AC8E-DFDEC35198F4}">
  <a:tblStyle styleId="{104D3DFF-92ED-4FCD-AC8E-DFDEC35198F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5323" autoAdjust="0"/>
  </p:normalViewPr>
  <p:slideViewPr>
    <p:cSldViewPr snapToGrid="0">
      <p:cViewPr varScale="1">
        <p:scale>
          <a:sx n="106" d="100"/>
          <a:sy n="106" d="100"/>
        </p:scale>
        <p:origin x="552" y="114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2755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5686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494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7532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4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dcd6addab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dcd6addab7_4_0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00" cy="44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547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0" name="Google Shape;4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39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427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86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Dentre</a:t>
            </a:r>
            <a:r>
              <a:rPr lang="pt-BR" baseline="0" dirty="0"/>
              <a:t> estas em acima foquei no </a:t>
            </a:r>
            <a:r>
              <a:rPr lang="pt-BR" baseline="0" dirty="0" err="1"/>
              <a:t>android</a:t>
            </a:r>
            <a:r>
              <a:rPr lang="pt-BR" baseline="0" dirty="0"/>
              <a:t>, se for possível reforça mais o </a:t>
            </a:r>
            <a:r>
              <a:rPr lang="pt-BR" baseline="0" dirty="0" err="1"/>
              <a:t>IOs</a:t>
            </a:r>
            <a:r>
              <a:rPr lang="pt-BR" baseline="0" dirty="0"/>
              <a:t> </a:t>
            </a:r>
            <a:endParaRPr dirty="0"/>
          </a:p>
        </p:txBody>
      </p:sp>
      <p:sp>
        <p:nvSpPr>
          <p:cNvPr id="244" name="Google Shape;2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600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743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2209800"/>
            <a:ext cx="8894718" cy="339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3"/>
          </p:nvPr>
        </p:nvSpPr>
        <p:spPr>
          <a:xfrm>
            <a:off x="1323704" y="1225725"/>
            <a:ext cx="8652319" cy="93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chamento">
  <p:cSld name="Fechament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193" y="5823247"/>
            <a:ext cx="2298555" cy="28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3750" y="2034205"/>
            <a:ext cx="2615987" cy="214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53186" y="6121159"/>
            <a:ext cx="1198139" cy="48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m">
  <p:cSld name="Texto + image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>
            <a:spLocks noGrp="1"/>
          </p:cNvSpPr>
          <p:nvPr>
            <p:ph type="pic" idx="2"/>
          </p:nvPr>
        </p:nvSpPr>
        <p:spPr>
          <a:xfrm>
            <a:off x="7133968" y="681153"/>
            <a:ext cx="5058032" cy="4755821"/>
          </a:xfrm>
          <a:prstGeom prst="rect">
            <a:avLst/>
          </a:prstGeom>
          <a:noFill/>
          <a:ln>
            <a:noFill/>
          </a:ln>
        </p:spPr>
      </p:sp>
      <p:pic>
        <p:nvPicPr>
          <p:cNvPr id="40" name="Google Shape;4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733938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6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6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49" name="Google Shape;4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total">
  <p:cSld name="Imagem tota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55" name="Google Shape;5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8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8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7"/>
          <p:cNvSpPr txBox="1">
            <a:spLocks noGrp="1"/>
          </p:cNvSpPr>
          <p:nvPr>
            <p:ph type="body" idx="1"/>
          </p:nvPr>
        </p:nvSpPr>
        <p:spPr>
          <a:xfrm>
            <a:off x="1323705" y="1332411"/>
            <a:ext cx="8894718" cy="427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5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7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A435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566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">
  <p:cSld name="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6"/>
          <p:cNvSpPr txBox="1">
            <a:spLocks noGrp="1"/>
          </p:cNvSpPr>
          <p:nvPr>
            <p:ph type="body" idx="1"/>
          </p:nvPr>
        </p:nvSpPr>
        <p:spPr>
          <a:xfrm>
            <a:off x="1323705" y="681154"/>
            <a:ext cx="8894718" cy="492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Google Shape;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6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6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013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nack.expo.de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snack.expo.dev/@prof_dacio_fernando/mega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orms.gle/ZjUx2fZk55Y1tuMy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wUdT2kmZ5FPC7Hpc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hyperlink" Target="https://sites.google.com/unicesumar.com.br/tecads-lgicacomputacional/p%C3%A1gina-inicial?authuser=0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drive.google.com/drive/folders/1n4MS296VH1HfH_iAzx6tKVYrsgKhprt9?usp=share_link" TargetMode="External"/><Relationship Id="rId4" Type="http://schemas.openxmlformats.org/officeDocument/2006/relationships/hyperlink" Target="https://sites.google.com/unicesumar.com.br/tec-ads-program-mobile/1%C2%BA-trimestre/li%C3%A7%C3%A3o-1?authuser=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Técnico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Desenvolvimento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Sistemas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0B9A6D9-8CEA-35F3-E1F0-AAAEF3B2C549}"/>
              </a:ext>
            </a:extLst>
          </p:cNvPr>
          <p:cNvSpPr/>
          <p:nvPr/>
        </p:nvSpPr>
        <p:spPr>
          <a:xfrm>
            <a:off x="-751438" y="0"/>
            <a:ext cx="13623956" cy="4092575"/>
          </a:xfrm>
          <a:prstGeom prst="rect">
            <a:avLst/>
          </a:prstGeom>
          <a:solidFill>
            <a:srgbClr val="F8C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Google Shape;173;p27"/>
          <p:cNvSpPr txBox="1">
            <a:spLocks noGrp="1"/>
          </p:cNvSpPr>
          <p:nvPr>
            <p:ph type="ctrTitle"/>
          </p:nvPr>
        </p:nvSpPr>
        <p:spPr>
          <a:xfrm>
            <a:off x="4280856" y="4092575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cap="all" dirty="0"/>
              <a:t>VOCÊ FOI O MELHOR !</a:t>
            </a:r>
            <a:endParaRPr lang="pt-BR" b="0" cap="all" dirty="0"/>
          </a:p>
        </p:txBody>
      </p:sp>
      <p:sp>
        <p:nvSpPr>
          <p:cNvPr id="2" name="Google Shape;88;p7">
            <a:extLst>
              <a:ext uri="{FF2B5EF4-FFF2-40B4-BE49-F238E27FC236}">
                <a16:creationId xmlns:a16="http://schemas.microsoft.com/office/drawing/2014/main" id="{88B2643E-D5D5-03C1-5909-EB64FDF63B25}"/>
              </a:ext>
            </a:extLst>
          </p:cNvPr>
          <p:cNvSpPr txBox="1"/>
          <p:nvPr/>
        </p:nvSpPr>
        <p:spPr>
          <a:xfrm>
            <a:off x="0" y="6348548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Mobile – Prof.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Dacio Machado</a:t>
            </a:r>
            <a:endParaRPr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C8404E1-3361-61D2-6CDB-82A9FC79C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7"/>
          <a:stretch/>
        </p:blipFill>
        <p:spPr bwMode="auto">
          <a:xfrm>
            <a:off x="4283933" y="-38230"/>
            <a:ext cx="3553213" cy="41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bge Instituto Brasileiro De Geografia E Estatística Sticker - Ibge Instituto Brasileiro De Geografia E Estatística Recenseador Stickers">
            <a:extLst>
              <a:ext uri="{FF2B5EF4-FFF2-40B4-BE49-F238E27FC236}">
                <a16:creationId xmlns:a16="http://schemas.microsoft.com/office/drawing/2014/main" id="{84310583-C3CF-524D-C618-C917E862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648" y="2927465"/>
            <a:ext cx="1253479" cy="120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bge Instituto Brasileiro De Geografia E Estatística Sticker - Ibge Instituto Brasileiro De Geografia E Estatística Recenseador Stickers">
            <a:extLst>
              <a:ext uri="{FF2B5EF4-FFF2-40B4-BE49-F238E27FC236}">
                <a16:creationId xmlns:a16="http://schemas.microsoft.com/office/drawing/2014/main" id="{1F440B0C-29A6-0E97-A91F-527BAD10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872" y="4174580"/>
            <a:ext cx="2008284" cy="209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bge Instituto Brasileiro De Geografia E Estatística Sticker - Ibge Instituto Brasileiro De Geografia E Estatística Recenseador Sticker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" y="0"/>
            <a:ext cx="18383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ampion The Best Sticker - Champion The Best Number One Stickers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777" y="-38230"/>
            <a:ext cx="16573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651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body" idx="2"/>
          </p:nvPr>
        </p:nvSpPr>
        <p:spPr>
          <a:xfrm>
            <a:off x="62440" y="87859"/>
            <a:ext cx="12129559" cy="6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>
              <a:spcBef>
                <a:spcPts val="0"/>
              </a:spcBef>
            </a:pPr>
            <a:r>
              <a:rPr lang="pt-BR" sz="4400" dirty="0"/>
              <a:t>Você pode aparecer AQUI</a:t>
            </a:r>
            <a:endParaRPr lang="en-US" dirty="0"/>
          </a:p>
        </p:txBody>
      </p:sp>
      <p:sp>
        <p:nvSpPr>
          <p:cNvPr id="2" name="Google Shape;99;p8">
            <a:extLst>
              <a:ext uri="{FF2B5EF4-FFF2-40B4-BE49-F238E27FC236}">
                <a16:creationId xmlns:a16="http://schemas.microsoft.com/office/drawing/2014/main" id="{1109E663-E227-E426-8663-42DD39F5D545}"/>
              </a:ext>
            </a:extLst>
          </p:cNvPr>
          <p:cNvSpPr txBox="1"/>
          <p:nvPr/>
        </p:nvSpPr>
        <p:spPr>
          <a:xfrm>
            <a:off x="22739" y="6351040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 -  Programação Mobile – Prof. Dacio Machado</a:t>
            </a:r>
          </a:p>
        </p:txBody>
      </p:sp>
      <p:pic>
        <p:nvPicPr>
          <p:cNvPr id="9220" name="Picture 4" descr="IBGE contrata para vagas de nível médio em SP, RJ, MG e outros estados">
            <a:extLst>
              <a:ext uri="{FF2B5EF4-FFF2-40B4-BE49-F238E27FC236}">
                <a16:creationId xmlns:a16="http://schemas.microsoft.com/office/drawing/2014/main" id="{947223ED-2DBE-C106-3F1E-0DDD17A9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32" y="3622545"/>
            <a:ext cx="1863742" cy="323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7532484" y="662541"/>
            <a:ext cx="4659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600" b="1" dirty="0"/>
              <a:t>Envie sua atividade para o professor !</a:t>
            </a:r>
          </a:p>
        </p:txBody>
      </p:sp>
    </p:spTree>
    <p:extLst>
      <p:ext uri="{BB962C8B-B14F-4D97-AF65-F5344CB8AC3E}">
        <p14:creationId xmlns:p14="http://schemas.microsoft.com/office/powerpoint/2010/main" val="136480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ctrTitle"/>
          </p:nvPr>
        </p:nvSpPr>
        <p:spPr>
          <a:xfrm>
            <a:off x="4280856" y="3975904"/>
            <a:ext cx="6359611" cy="148391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cap="all" dirty="0"/>
              <a:t>Vamos Implementar ESSA Aplicação JUNTOS</a:t>
            </a:r>
            <a:endParaRPr lang="pt-BR" b="0" cap="all" dirty="0"/>
          </a:p>
        </p:txBody>
      </p:sp>
      <p:sp>
        <p:nvSpPr>
          <p:cNvPr id="2" name="Google Shape;88;p7">
            <a:extLst>
              <a:ext uri="{FF2B5EF4-FFF2-40B4-BE49-F238E27FC236}">
                <a16:creationId xmlns:a16="http://schemas.microsoft.com/office/drawing/2014/main" id="{88B2643E-D5D5-03C1-5909-EB64FDF63B25}"/>
              </a:ext>
            </a:extLst>
          </p:cNvPr>
          <p:cNvSpPr txBox="1"/>
          <p:nvPr/>
        </p:nvSpPr>
        <p:spPr>
          <a:xfrm>
            <a:off x="0" y="6348548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Mobile – Prof.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Dacio Machado</a:t>
            </a:r>
            <a:endParaRPr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4232CC2-CF25-9476-5511-963F45404333}"/>
              </a:ext>
            </a:extLst>
          </p:cNvPr>
          <p:cNvSpPr/>
          <p:nvPr/>
        </p:nvSpPr>
        <p:spPr>
          <a:xfrm>
            <a:off x="-751438" y="0"/>
            <a:ext cx="13623956" cy="4092575"/>
          </a:xfrm>
          <a:prstGeom prst="rect">
            <a:avLst/>
          </a:prstGeom>
          <a:solidFill>
            <a:srgbClr val="F8C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2C522B3-E0FE-6752-1AC6-BE97B6C0E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457" y="-38230"/>
            <a:ext cx="7447085" cy="41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3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8">
            <a:extLst>
              <a:ext uri="{FF2B5EF4-FFF2-40B4-BE49-F238E27FC236}">
                <a16:creationId xmlns:a16="http://schemas.microsoft.com/office/drawing/2014/main" id="{1109E663-E227-E426-8663-42DD39F5D545}"/>
              </a:ext>
            </a:extLst>
          </p:cNvPr>
          <p:cNvSpPr txBox="1"/>
          <p:nvPr/>
        </p:nvSpPr>
        <p:spPr>
          <a:xfrm>
            <a:off x="22739" y="6351040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 -  Programação Mobile – Prof. Dacio Machado</a:t>
            </a:r>
          </a:p>
        </p:txBody>
      </p:sp>
      <p:sp>
        <p:nvSpPr>
          <p:cNvPr id="5" name="Retângulo 4"/>
          <p:cNvSpPr/>
          <p:nvPr/>
        </p:nvSpPr>
        <p:spPr>
          <a:xfrm>
            <a:off x="4634" y="-3187"/>
            <a:ext cx="118735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pt-BR" sz="4000" b="1" dirty="0">
                <a:solidFill>
                  <a:srgbClr val="00914C"/>
                </a:solidFill>
                <a:latin typeface="Open Sans" panose="020B0606030504020204"/>
              </a:rPr>
              <a:t>VAMOS IMPLEMENTAR O APP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CAFB36E-206F-3DCB-969F-5BC1CE7E225C}"/>
              </a:ext>
            </a:extLst>
          </p:cNvPr>
          <p:cNvSpPr txBox="1"/>
          <p:nvPr/>
        </p:nvSpPr>
        <p:spPr>
          <a:xfrm>
            <a:off x="0" y="686431"/>
            <a:ext cx="12452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hlinkClick r:id="rId3"/>
              </a:rPr>
              <a:t>https://snack.expo.dev</a:t>
            </a:r>
            <a:endParaRPr lang="pt-BR" sz="3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B917AFC-CD3B-287A-ABAF-8202C34B9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249" y="1145175"/>
            <a:ext cx="2270497" cy="45466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5677883"/>
            <a:ext cx="11416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hlinkClick r:id="rId5"/>
              </a:rPr>
              <a:t>https://snack.expo.dev/@prof_dacio_fernando/mega</a:t>
            </a:r>
            <a:r>
              <a:rPr lang="pt-BR" sz="2800" dirty="0"/>
              <a:t>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FDF5170-5A6C-40EE-2F61-2169B73E68B0}"/>
              </a:ext>
            </a:extLst>
          </p:cNvPr>
          <p:cNvSpPr/>
          <p:nvPr/>
        </p:nvSpPr>
        <p:spPr>
          <a:xfrm>
            <a:off x="3825503" y="1729950"/>
            <a:ext cx="60217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ts val="1200"/>
              </a:spcBef>
              <a:spcAft>
                <a:spcPts val="1200"/>
              </a:spcAft>
            </a:pPr>
            <a:r>
              <a:rPr lang="pt-BR" sz="4000" b="1" dirty="0">
                <a:solidFill>
                  <a:srgbClr val="FF0000"/>
                </a:solidFill>
                <a:latin typeface="Open Sans" panose="020B0606030504020204"/>
              </a:rPr>
              <a:t>PASSO A PASSO COM VOCÊS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2FD192-F755-522A-3B95-146F8B7605CA}"/>
              </a:ext>
            </a:extLst>
          </p:cNvPr>
          <p:cNvSpPr txBox="1"/>
          <p:nvPr/>
        </p:nvSpPr>
        <p:spPr>
          <a:xfrm>
            <a:off x="0" y="5181968"/>
            <a:ext cx="9847249" cy="55399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/>
            <a:r>
              <a:rPr lang="pt-BR" sz="3000" dirty="0">
                <a:solidFill>
                  <a:schemeClr val="bg1"/>
                </a:solidFill>
              </a:rPr>
              <a:t>DICA, utilize como  base a aplicação da MEGA SENA.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FF0C683-5C8F-8A7C-B2CF-3F95331F2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8" y="1241774"/>
            <a:ext cx="3869602" cy="3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7B1CDA6-4D2D-5D15-D643-16152FFDB605}"/>
              </a:ext>
            </a:extLst>
          </p:cNvPr>
          <p:cNvSpPr/>
          <p:nvPr/>
        </p:nvSpPr>
        <p:spPr>
          <a:xfrm>
            <a:off x="-177553" y="-4893"/>
            <a:ext cx="12517514" cy="39979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9" name="Google Shape;299;p40"/>
          <p:cNvSpPr txBox="1">
            <a:spLocks noGrp="1"/>
          </p:cNvSpPr>
          <p:nvPr>
            <p:ph type="ctrTitle"/>
          </p:nvPr>
        </p:nvSpPr>
        <p:spPr>
          <a:xfrm>
            <a:off x="4428736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 dirty="0"/>
              <a:t>Me </a:t>
            </a:r>
            <a:r>
              <a:rPr lang="en-US" sz="4400" dirty="0" err="1"/>
              <a:t>conta</a:t>
            </a:r>
            <a:r>
              <a:rPr lang="en-US" sz="4400" dirty="0"/>
              <a:t> </a:t>
            </a:r>
            <a:r>
              <a:rPr lang="en-US" sz="4400" dirty="0" err="1"/>
              <a:t>aí</a:t>
            </a:r>
            <a:r>
              <a:rPr lang="en-US" sz="4400" dirty="0"/>
              <a:t>!</a:t>
            </a:r>
            <a:endParaRPr sz="4400" dirty="0"/>
          </a:p>
        </p:txBody>
      </p:sp>
      <p:sp>
        <p:nvSpPr>
          <p:cNvPr id="3" name="Google Shape;88;p7">
            <a:extLst>
              <a:ext uri="{FF2B5EF4-FFF2-40B4-BE49-F238E27FC236}">
                <a16:creationId xmlns:a16="http://schemas.microsoft.com/office/drawing/2014/main" id="{2D918FFE-F276-1DB6-F4F6-98D2BAB7845D}"/>
              </a:ext>
            </a:extLst>
          </p:cNvPr>
          <p:cNvSpPr txBox="1"/>
          <p:nvPr/>
        </p:nvSpPr>
        <p:spPr>
          <a:xfrm>
            <a:off x="0" y="6348548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Mobile – Prof.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Dacio Machado</a:t>
            </a:r>
            <a:endParaRPr dirty="0"/>
          </a:p>
        </p:txBody>
      </p:sp>
      <p:pic>
        <p:nvPicPr>
          <p:cNvPr id="1028" name="Picture 4" descr="Whisper GIF - Whisper GIFs">
            <a:extLst>
              <a:ext uri="{FF2B5EF4-FFF2-40B4-BE49-F238E27FC236}">
                <a16:creationId xmlns:a16="http://schemas.microsoft.com/office/drawing/2014/main" id="{6E19A835-A0EA-8A85-A444-AF6AD34D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62" y="-4893"/>
            <a:ext cx="7068193" cy="39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D1387A7-165F-C6D6-8737-5D0951ED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69" y="927996"/>
            <a:ext cx="5073575" cy="45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A10D57-1D5B-5F83-E9E8-2E19A2229FA5}"/>
              </a:ext>
            </a:extLst>
          </p:cNvPr>
          <p:cNvSpPr txBox="1"/>
          <p:nvPr/>
        </p:nvSpPr>
        <p:spPr>
          <a:xfrm>
            <a:off x="2916328" y="5495746"/>
            <a:ext cx="6178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https://forms.gle/ZjUx2fZk55Y1tuMy6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pt-BR" sz="2800" dirty="0"/>
          </a:p>
        </p:txBody>
      </p:sp>
      <p:sp>
        <p:nvSpPr>
          <p:cNvPr id="7" name="Google Shape;321;p43">
            <a:extLst>
              <a:ext uri="{FF2B5EF4-FFF2-40B4-BE49-F238E27FC236}">
                <a16:creationId xmlns:a16="http://schemas.microsoft.com/office/drawing/2014/main" id="{D336566F-1292-81EB-770A-487CFD079143}"/>
              </a:ext>
            </a:extLst>
          </p:cNvPr>
          <p:cNvSpPr txBox="1">
            <a:spLocks/>
          </p:cNvSpPr>
          <p:nvPr/>
        </p:nvSpPr>
        <p:spPr>
          <a:xfrm>
            <a:off x="3698850" y="168532"/>
            <a:ext cx="4613814" cy="88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sz="4400" dirty="0"/>
              <a:t> ME CONTA AI !</a:t>
            </a:r>
            <a:endParaRPr lang="en-US" dirty="0"/>
          </a:p>
        </p:txBody>
      </p:sp>
      <p:sp>
        <p:nvSpPr>
          <p:cNvPr id="2" name="Google Shape;99;p8">
            <a:extLst>
              <a:ext uri="{FF2B5EF4-FFF2-40B4-BE49-F238E27FC236}">
                <a16:creationId xmlns:a16="http://schemas.microsoft.com/office/drawing/2014/main" id="{9EAC4883-A413-449D-A2CB-AB49AFEFB028}"/>
              </a:ext>
            </a:extLst>
          </p:cNvPr>
          <p:cNvSpPr txBox="1"/>
          <p:nvPr/>
        </p:nvSpPr>
        <p:spPr>
          <a:xfrm>
            <a:off x="22739" y="6351040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 -  Programação Mobile – Prof. Dacio Machado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dcd6addab7_4_0"/>
          <p:cNvSpPr txBox="1">
            <a:spLocks noGrp="1"/>
          </p:cNvSpPr>
          <p:nvPr>
            <p:ph type="body" idx="1"/>
          </p:nvPr>
        </p:nvSpPr>
        <p:spPr>
          <a:xfrm>
            <a:off x="153053" y="1083076"/>
            <a:ext cx="11819137" cy="50818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pt-BR" sz="4000" dirty="0"/>
              <a:t>Na próxima aula: Vamos Corrigir a prova!</a:t>
            </a:r>
          </a:p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pt-BR" sz="4000" dirty="0"/>
              <a:t>BOM FIM DE SEMANA !</a:t>
            </a:r>
          </a:p>
          <a:p>
            <a:pPr marL="5715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pt-BR" sz="4000" dirty="0"/>
              <a:t>Responder o</a:t>
            </a:r>
            <a:r>
              <a:rPr lang="pt-BR" sz="4000" dirty="0">
                <a:uFill>
                  <a:noFill/>
                </a:uFill>
                <a:hlinkClick r:id="rId3"/>
              </a:rPr>
              <a:t> </a:t>
            </a:r>
            <a:r>
              <a:rPr lang="pt-BR" sz="4000" u="sng" dirty="0">
                <a:solidFill>
                  <a:schemeClr val="hlink"/>
                </a:solidFill>
                <a:hlinkClick r:id="rId3"/>
              </a:rPr>
              <a:t>#MeConteAí</a:t>
            </a:r>
            <a:r>
              <a:rPr lang="pt-BR" sz="4000" dirty="0"/>
              <a:t>!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Bons-</a:t>
            </a:r>
            <a:r>
              <a:rPr lang="en-US" sz="4000" b="1" dirty="0" err="1"/>
              <a:t>Estudos</a:t>
            </a:r>
            <a:r>
              <a:rPr lang="en-US" sz="4000" b="1" dirty="0"/>
              <a:t>!</a:t>
            </a:r>
            <a:endParaRPr sz="3600" dirty="0"/>
          </a:p>
        </p:txBody>
      </p:sp>
      <p:sp>
        <p:nvSpPr>
          <p:cNvPr id="426" name="Google Shape;426;g1dcd6addab7_4_0"/>
          <p:cNvSpPr txBox="1">
            <a:spLocks noGrp="1"/>
          </p:cNvSpPr>
          <p:nvPr>
            <p:ph type="body" idx="3"/>
          </p:nvPr>
        </p:nvSpPr>
        <p:spPr>
          <a:xfrm>
            <a:off x="1127463" y="351577"/>
            <a:ext cx="8652300" cy="6829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 b="1" dirty="0"/>
              <a:t>RECADINHOS FINAIS </a:t>
            </a:r>
            <a:endParaRPr sz="3500" b="1" dirty="0"/>
          </a:p>
        </p:txBody>
      </p:sp>
    </p:spTree>
    <p:extLst>
      <p:ext uri="{BB962C8B-B14F-4D97-AF65-F5344CB8AC3E}">
        <p14:creationId xmlns:p14="http://schemas.microsoft.com/office/powerpoint/2010/main" val="417144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8">
            <a:extLst>
              <a:ext uri="{FF2B5EF4-FFF2-40B4-BE49-F238E27FC236}">
                <a16:creationId xmlns:a16="http://schemas.microsoft.com/office/drawing/2014/main" id="{956148EC-BA68-7D62-E486-ACC490797C99}"/>
              </a:ext>
            </a:extLst>
          </p:cNvPr>
          <p:cNvSpPr txBox="1"/>
          <p:nvPr/>
        </p:nvSpPr>
        <p:spPr>
          <a:xfrm>
            <a:off x="22739" y="6351040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 -  Programação Mobile – Prof. Dacio Machado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>
            <a:spLocks noGrp="1"/>
          </p:cNvSpPr>
          <p:nvPr>
            <p:ph type="ctrTitle"/>
          </p:nvPr>
        </p:nvSpPr>
        <p:spPr>
          <a:xfrm>
            <a:off x="3168642" y="3993054"/>
            <a:ext cx="8288713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757"/>
              <a:buNone/>
            </a:pPr>
            <a:r>
              <a:rPr lang="pt-BR" sz="4400" dirty="0"/>
              <a:t>Programação</a:t>
            </a:r>
            <a:r>
              <a:rPr lang="en-US" sz="4400" dirty="0"/>
              <a:t> Mobile</a:t>
            </a:r>
            <a:br>
              <a:rPr lang="en-US" sz="4400" dirty="0"/>
            </a:br>
            <a:r>
              <a:rPr lang="en-US" sz="4400" dirty="0" err="1"/>
              <a:t>Em</a:t>
            </a:r>
            <a:r>
              <a:rPr lang="en-US" sz="4400" dirty="0"/>
              <a:t> </a:t>
            </a:r>
            <a:r>
              <a:rPr lang="pt-BR" sz="4400" dirty="0"/>
              <a:t>instantes</a:t>
            </a:r>
            <a:r>
              <a:rPr lang="en-US" sz="4400" dirty="0"/>
              <a:t> </a:t>
            </a:r>
            <a:r>
              <a:rPr lang="en-US" sz="4400" dirty="0" err="1"/>
              <a:t>iniciaremos</a:t>
            </a:r>
            <a:r>
              <a:rPr lang="en-US" sz="4400" dirty="0"/>
              <a:t> </a:t>
            </a:r>
            <a:r>
              <a:rPr lang="en-US" sz="4400" dirty="0" err="1"/>
              <a:t>nossa</a:t>
            </a:r>
            <a:r>
              <a:rPr lang="en-US" sz="4400" dirty="0"/>
              <a:t> aula</a:t>
            </a:r>
            <a:endParaRPr sz="4400" dirty="0"/>
          </a:p>
        </p:txBody>
      </p:sp>
      <p:sp>
        <p:nvSpPr>
          <p:cNvPr id="77" name="Google Shape;77;p6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6364839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en-US" sz="4400" dirty="0"/>
              <a:t>Prof. Dacio Machado</a:t>
            </a:r>
            <a:endParaRPr sz="4400" dirty="0"/>
          </a:p>
        </p:txBody>
      </p:sp>
      <p:pic>
        <p:nvPicPr>
          <p:cNvPr id="78" name="Google Shape;78;p6" descr="Perfil masculino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644" y="3788341"/>
            <a:ext cx="2257234" cy="22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637615" y="3667012"/>
            <a:ext cx="2433999" cy="2378563"/>
          </a:xfrm>
          <a:prstGeom prst="frame">
            <a:avLst>
              <a:gd name="adj1" fmla="val 4730"/>
            </a:avLst>
          </a:prstGeom>
          <a:solidFill>
            <a:schemeClr val="l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0D962C-20B9-5F9E-973C-25DF6069CD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40" t="5336" r="21389" b="9771"/>
          <a:stretch/>
        </p:blipFill>
        <p:spPr>
          <a:xfrm>
            <a:off x="734644" y="3800403"/>
            <a:ext cx="2257234" cy="2122226"/>
          </a:xfrm>
          <a:prstGeom prst="rect">
            <a:avLst/>
          </a:prstGeom>
        </p:spPr>
      </p:pic>
      <p:pic>
        <p:nvPicPr>
          <p:cNvPr id="1026" name="Picture 2" descr="Brown Line GIF - Brown Line Cute GIFs">
            <a:extLst>
              <a:ext uri="{FF2B5EF4-FFF2-40B4-BE49-F238E27FC236}">
                <a16:creationId xmlns:a16="http://schemas.microsoft.com/office/drawing/2014/main" id="{D5E1040A-97A3-5355-2077-FBABF374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40" y="-133044"/>
            <a:ext cx="3918120" cy="399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8">
            <a:extLst>
              <a:ext uri="{FF2B5EF4-FFF2-40B4-BE49-F238E27FC236}">
                <a16:creationId xmlns:a16="http://schemas.microsoft.com/office/drawing/2014/main" id="{1109E663-E227-E426-8663-42DD39F5D545}"/>
              </a:ext>
            </a:extLst>
          </p:cNvPr>
          <p:cNvSpPr txBox="1"/>
          <p:nvPr/>
        </p:nvSpPr>
        <p:spPr>
          <a:xfrm>
            <a:off x="22739" y="6351040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 -  Programação Mobile – Prof. Dacio Machado</a:t>
            </a:r>
          </a:p>
        </p:txBody>
      </p:sp>
      <p:sp>
        <p:nvSpPr>
          <p:cNvPr id="9" name="Retângulo 8"/>
          <p:cNvSpPr/>
          <p:nvPr/>
        </p:nvSpPr>
        <p:spPr>
          <a:xfrm>
            <a:off x="22739" y="4333"/>
            <a:ext cx="1216926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pt-BR" sz="3800" b="1" dirty="0">
                <a:solidFill>
                  <a:srgbClr val="00914C"/>
                </a:solidFill>
                <a:latin typeface="Open Sans" panose="020B0606030504020204"/>
              </a:rPr>
              <a:t>&lt;/a&gt; BOM DIA ! &lt;\a&gt; </a:t>
            </a:r>
          </a:p>
        </p:txBody>
      </p:sp>
    </p:spTree>
    <p:extLst>
      <p:ext uri="{BB962C8B-B14F-4D97-AF65-F5344CB8AC3E}">
        <p14:creationId xmlns:p14="http://schemas.microsoft.com/office/powerpoint/2010/main" val="401976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 txBox="1">
            <a:spLocks noGrp="1"/>
          </p:cNvSpPr>
          <p:nvPr>
            <p:ph type="ctrTitle"/>
          </p:nvPr>
        </p:nvSpPr>
        <p:spPr>
          <a:xfrm>
            <a:off x="4517512" y="3963427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600" dirty="0"/>
              <a:t>#materiais de </a:t>
            </a:r>
            <a:r>
              <a:rPr lang="en-US" sz="3600" dirty="0" err="1"/>
              <a:t>estudo</a:t>
            </a:r>
            <a:endParaRPr sz="3600" dirty="0"/>
          </a:p>
        </p:txBody>
      </p:sp>
      <p:sp>
        <p:nvSpPr>
          <p:cNvPr id="88" name="Google Shape;88;p7"/>
          <p:cNvSpPr txBox="1"/>
          <p:nvPr/>
        </p:nvSpPr>
        <p:spPr>
          <a:xfrm>
            <a:off x="0" y="6348548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Mobile – Prof.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Dacio Machado</a:t>
            </a:r>
            <a:endParaRPr dirty="0"/>
          </a:p>
        </p:txBody>
      </p:sp>
      <p:pic>
        <p:nvPicPr>
          <p:cNvPr id="6146" name="Picture 2" descr="Pesquisando Estudando Prova Faculdade Escola GIF - Searching Studying Test GIFs">
            <a:extLst>
              <a:ext uri="{FF2B5EF4-FFF2-40B4-BE49-F238E27FC236}">
                <a16:creationId xmlns:a16="http://schemas.microsoft.com/office/drawing/2014/main" id="{F58ADE16-4804-792A-32FB-5C1C58E9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-1"/>
            <a:ext cx="7014916" cy="396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8;p7">
            <a:extLst>
              <a:ext uri="{FF2B5EF4-FFF2-40B4-BE49-F238E27FC236}">
                <a16:creationId xmlns:a16="http://schemas.microsoft.com/office/drawing/2014/main" id="{BF5902A4-296D-43BC-0564-D95095CA79AC}"/>
              </a:ext>
            </a:extLst>
          </p:cNvPr>
          <p:cNvSpPr txBox="1"/>
          <p:nvPr/>
        </p:nvSpPr>
        <p:spPr>
          <a:xfrm>
            <a:off x="0" y="5648022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#antes_tarde_que_nunca.zip</a:t>
            </a: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/>
          <p:nvPr/>
        </p:nvSpPr>
        <p:spPr>
          <a:xfrm>
            <a:off x="4251959" y="1476103"/>
            <a:ext cx="2873829" cy="3513908"/>
          </a:xfrm>
          <a:prstGeom prst="rect">
            <a:avLst/>
          </a:prstGeom>
          <a:solidFill>
            <a:srgbClr val="A8D08C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1058091" y="1476103"/>
            <a:ext cx="2873829" cy="351390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44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435A"/>
              </a:buClr>
              <a:buSzPts val="2800"/>
              <a:buNone/>
            </a:pPr>
            <a:r>
              <a:rPr lang="en-US" sz="4400"/>
              <a:t>Links importantes:</a:t>
            </a:r>
            <a:endParaRPr sz="4400"/>
          </a:p>
        </p:txBody>
      </p:sp>
      <p:sp>
        <p:nvSpPr>
          <p:cNvPr id="98" name="Google Shape;98;p8"/>
          <p:cNvSpPr txBox="1">
            <a:spLocks noGrp="1"/>
          </p:cNvSpPr>
          <p:nvPr>
            <p:ph type="body" idx="1"/>
          </p:nvPr>
        </p:nvSpPr>
        <p:spPr>
          <a:xfrm>
            <a:off x="1" y="1476103"/>
            <a:ext cx="12169260" cy="487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8968"/>
              <a:buNone/>
            </a:pPr>
            <a:r>
              <a:rPr lang="en-US" sz="4400" dirty="0">
                <a:solidFill>
                  <a:srgbClr val="FF0000"/>
                </a:solidFill>
              </a:rPr>
              <a:t>		</a:t>
            </a:r>
            <a:r>
              <a:rPr lang="en-US" sz="4400" dirty="0" err="1">
                <a:solidFill>
                  <a:srgbClr val="FF0000"/>
                </a:solidFill>
              </a:rPr>
              <a:t>Lições</a:t>
            </a:r>
            <a:r>
              <a:rPr lang="en-US" sz="4400" dirty="0">
                <a:solidFill>
                  <a:srgbClr val="FF0000"/>
                </a:solidFill>
              </a:rPr>
              <a:t>		   Slides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8968"/>
              <a:buNone/>
            </a:pPr>
            <a:endParaRPr sz="4400" u="sng" dirty="0">
              <a:solidFill>
                <a:srgbClr val="FF000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8968"/>
              <a:buNone/>
            </a:pPr>
            <a:endParaRPr sz="4400" u="sng" dirty="0">
              <a:solidFill>
                <a:srgbClr val="FF000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8968"/>
              <a:buNone/>
            </a:pPr>
            <a:endParaRPr sz="4400" u="sng" dirty="0">
              <a:solidFill>
                <a:srgbClr val="FF000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8968"/>
              <a:buNone/>
            </a:pPr>
            <a:endParaRPr sz="6000" u="sng" dirty="0">
              <a:solidFill>
                <a:srgbClr val="FF000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lang="en-US" sz="2000" u="sng" dirty="0">
                <a:solidFill>
                  <a:schemeClr val="hlink"/>
                </a:solidFill>
                <a:hlinkClick r:id="rId4"/>
              </a:rPr>
              <a:t>https://sites.google.com/unicesumar.com.br/tec-ads-program-mobile/1%C2%BA-trimestre/li%C3%A7%C3%A3o-1?authuser=0</a:t>
            </a:r>
            <a:r>
              <a:rPr lang="en-US" sz="2000" u="sng" dirty="0">
                <a:solidFill>
                  <a:schemeClr val="hlink"/>
                </a:solidFill>
              </a:rPr>
              <a:t>	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lang="pt-BR" sz="2000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hlinkClick r:id="rId5"/>
              </a:rPr>
              <a:t>https://drive.google.com/drive/folders/1n4MS296VH1HfH_iAzx6tKVYrsgKhprt9?usp=share_link</a:t>
            </a:r>
            <a:endParaRPr lang="en-US" sz="20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endParaRPr lang="en-US" sz="22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endParaRPr lang="en-US" sz="22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2072"/>
              <a:buNone/>
            </a:pPr>
            <a:endParaRPr sz="3600" dirty="0">
              <a:solidFill>
                <a:srgbClr val="2E75B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2072"/>
              <a:buNone/>
            </a:pPr>
            <a:endParaRPr sz="3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2072"/>
              <a:buNone/>
            </a:pPr>
            <a:endParaRPr sz="3600" dirty="0"/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2072"/>
              <a:buNone/>
            </a:pPr>
            <a:endParaRPr sz="3600" dirty="0"/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2072"/>
              <a:buNone/>
            </a:pPr>
            <a:endParaRPr sz="3600" dirty="0"/>
          </a:p>
        </p:txBody>
      </p:sp>
      <p:sp>
        <p:nvSpPr>
          <p:cNvPr id="4" name="Google Shape;99;p8">
            <a:extLst>
              <a:ext uri="{FF2B5EF4-FFF2-40B4-BE49-F238E27FC236}">
                <a16:creationId xmlns:a16="http://schemas.microsoft.com/office/drawing/2014/main" id="{91B71201-25EE-1072-2BF6-3F812F8F8B85}"/>
              </a:ext>
            </a:extLst>
          </p:cNvPr>
          <p:cNvSpPr txBox="1"/>
          <p:nvPr/>
        </p:nvSpPr>
        <p:spPr>
          <a:xfrm>
            <a:off x="22738" y="6351040"/>
            <a:ext cx="10282549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Desenvolvimento de Sistemas -  Programação Mobile – Prof. Dacio Machado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6432D97-F819-AB02-5FCD-CB1869F1F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224" y="2166912"/>
            <a:ext cx="2733562" cy="273356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FAE21E-E210-CAA1-85B8-EEDAF0CFD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21" y="2214587"/>
            <a:ext cx="2689786" cy="26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Book Studying GIF - Book Studying Study GIFs">
            <a:extLst>
              <a:ext uri="{FF2B5EF4-FFF2-40B4-BE49-F238E27FC236}">
                <a16:creationId xmlns:a16="http://schemas.microsoft.com/office/drawing/2014/main" id="{F8DE09F6-DAAE-7CC1-E987-F64195513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Cat Work It GIF - Cat Work It Make GIFs">
            <a:extLst>
              <a:ext uri="{FF2B5EF4-FFF2-40B4-BE49-F238E27FC236}">
                <a16:creationId xmlns:a16="http://schemas.microsoft.com/office/drawing/2014/main" id="{77FB21BF-9291-A23F-BCC3-82D36AEFB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78" y="992438"/>
            <a:ext cx="3997573" cy="39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4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a Ha Point GIF - Ha Ha Point Homer Simpson GIFs">
            <a:extLst>
              <a:ext uri="{FF2B5EF4-FFF2-40B4-BE49-F238E27FC236}">
                <a16:creationId xmlns:a16="http://schemas.microsoft.com/office/drawing/2014/main" id="{F393EDAD-60A5-7923-0378-AD2324C18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32594" y="1767698"/>
            <a:ext cx="47434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en Finals Come Around GIF - The Simpsons Help Exams GIFs">
            <a:extLst>
              <a:ext uri="{FF2B5EF4-FFF2-40B4-BE49-F238E27FC236}">
                <a16:creationId xmlns:a16="http://schemas.microsoft.com/office/drawing/2014/main" id="{CFC5CB04-D1D2-AB6E-4D35-8010AA223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0" y="1767698"/>
            <a:ext cx="6410531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" name="Google Shape;246;p34"/>
          <p:cNvSpPr txBox="1">
            <a:spLocks noGrp="1"/>
          </p:cNvSpPr>
          <p:nvPr>
            <p:ph type="body" idx="2"/>
          </p:nvPr>
        </p:nvSpPr>
        <p:spPr>
          <a:xfrm>
            <a:off x="0" y="123783"/>
            <a:ext cx="12192000" cy="63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400" dirty="0"/>
              <a:t>QUAL O GABARITO DA PROVA DE MOBILE ?</a:t>
            </a:r>
            <a:endParaRPr lang="en-US" dirty="0"/>
          </a:p>
        </p:txBody>
      </p:sp>
      <p:sp>
        <p:nvSpPr>
          <p:cNvPr id="2" name="Google Shape;99;p8">
            <a:extLst>
              <a:ext uri="{FF2B5EF4-FFF2-40B4-BE49-F238E27FC236}">
                <a16:creationId xmlns:a16="http://schemas.microsoft.com/office/drawing/2014/main" id="{1109E663-E227-E426-8663-42DD39F5D545}"/>
              </a:ext>
            </a:extLst>
          </p:cNvPr>
          <p:cNvSpPr txBox="1"/>
          <p:nvPr/>
        </p:nvSpPr>
        <p:spPr>
          <a:xfrm>
            <a:off x="22739" y="6351040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 -  Programação Mobile – Prof. Dacio Machado</a:t>
            </a:r>
          </a:p>
        </p:txBody>
      </p:sp>
      <p:sp>
        <p:nvSpPr>
          <p:cNvPr id="10" name="Google Shape;248;p34">
            <a:extLst>
              <a:ext uri="{FF2B5EF4-FFF2-40B4-BE49-F238E27FC236}">
                <a16:creationId xmlns:a16="http://schemas.microsoft.com/office/drawing/2014/main" id="{DAF516C2-E0BD-4157-870F-F3CBD37BA261}"/>
              </a:ext>
            </a:extLst>
          </p:cNvPr>
          <p:cNvSpPr txBox="1">
            <a:spLocks/>
          </p:cNvSpPr>
          <p:nvPr/>
        </p:nvSpPr>
        <p:spPr>
          <a:xfrm>
            <a:off x="0" y="5233453"/>
            <a:ext cx="12169261" cy="112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pt-BR" sz="4000" b="1" dirty="0">
                <a:solidFill>
                  <a:srgbClr val="FF0000"/>
                </a:solidFill>
                <a:latin typeface="Calibri" panose="020F0502020204030204" pitchFamily="34" charset="0"/>
              </a:rPr>
              <a:t>Quem ainda vai fazer a prova ? </a:t>
            </a:r>
          </a:p>
        </p:txBody>
      </p:sp>
      <p:sp>
        <p:nvSpPr>
          <p:cNvPr id="11" name="Google Shape;248;p34">
            <a:extLst>
              <a:ext uri="{FF2B5EF4-FFF2-40B4-BE49-F238E27FC236}">
                <a16:creationId xmlns:a16="http://schemas.microsoft.com/office/drawing/2014/main" id="{DAF516C2-E0BD-4157-870F-F3CBD37BA261}"/>
              </a:ext>
            </a:extLst>
          </p:cNvPr>
          <p:cNvSpPr txBox="1">
            <a:spLocks/>
          </p:cNvSpPr>
          <p:nvPr/>
        </p:nvSpPr>
        <p:spPr>
          <a:xfrm>
            <a:off x="-1" y="616549"/>
            <a:ext cx="12169261" cy="112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Quem já fez a prova 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5F7928FC-92B5-EC1B-BACE-7D353F096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275"/>
            <a:ext cx="12192000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Google Shape;173;p27"/>
          <p:cNvSpPr txBox="1">
            <a:spLocks noGrp="1"/>
          </p:cNvSpPr>
          <p:nvPr>
            <p:ph type="ctrTitle"/>
          </p:nvPr>
        </p:nvSpPr>
        <p:spPr>
          <a:xfrm>
            <a:off x="4280856" y="4181475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cap="all" dirty="0"/>
              <a:t>NA última AULA ! </a:t>
            </a:r>
            <a:endParaRPr lang="pt-BR" b="0" cap="all" dirty="0"/>
          </a:p>
        </p:txBody>
      </p:sp>
      <p:sp>
        <p:nvSpPr>
          <p:cNvPr id="2" name="Google Shape;88;p7">
            <a:extLst>
              <a:ext uri="{FF2B5EF4-FFF2-40B4-BE49-F238E27FC236}">
                <a16:creationId xmlns:a16="http://schemas.microsoft.com/office/drawing/2014/main" id="{88B2643E-D5D5-03C1-5909-EB64FDF63B25}"/>
              </a:ext>
            </a:extLst>
          </p:cNvPr>
          <p:cNvSpPr txBox="1"/>
          <p:nvPr/>
        </p:nvSpPr>
        <p:spPr>
          <a:xfrm>
            <a:off x="0" y="6348548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Mobile – Prof.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Dacio Machado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59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efeitura Municipal de Volta Redonda - IBGE capacita recenseadores para  iniciar censo 2022 em Volta Redonda">
            <a:extLst>
              <a:ext uri="{FF2B5EF4-FFF2-40B4-BE49-F238E27FC236}">
                <a16:creationId xmlns:a16="http://schemas.microsoft.com/office/drawing/2014/main" id="{19B70164-4CB9-EED0-3962-4B9D3216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8" y="-85523"/>
            <a:ext cx="5245597" cy="295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9;p8">
            <a:extLst>
              <a:ext uri="{FF2B5EF4-FFF2-40B4-BE49-F238E27FC236}">
                <a16:creationId xmlns:a16="http://schemas.microsoft.com/office/drawing/2014/main" id="{1109E663-E227-E426-8663-42DD39F5D545}"/>
              </a:ext>
            </a:extLst>
          </p:cNvPr>
          <p:cNvSpPr txBox="1"/>
          <p:nvPr/>
        </p:nvSpPr>
        <p:spPr>
          <a:xfrm>
            <a:off x="22739" y="6351040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 -  Programação Mobile – Prof. Dacio Machado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E2D4A8-B132-6B9F-0534-6E22F7287A94}"/>
              </a:ext>
            </a:extLst>
          </p:cNvPr>
          <p:cNvSpPr txBox="1"/>
          <p:nvPr/>
        </p:nvSpPr>
        <p:spPr>
          <a:xfrm>
            <a:off x="5069941" y="0"/>
            <a:ext cx="71220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4400" b="1" i="0" dirty="0">
                <a:solidFill>
                  <a:srgbClr val="92D050"/>
                </a:solidFill>
                <a:effectLst/>
                <a:latin typeface="Söhne"/>
              </a:rPr>
              <a:t>Atividade pratica com os dados da API do IBGE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DE10C2-392C-DB3C-FCB8-859EF8626BC9}"/>
              </a:ext>
            </a:extLst>
          </p:cNvPr>
          <p:cNvSpPr txBox="1"/>
          <p:nvPr/>
        </p:nvSpPr>
        <p:spPr>
          <a:xfrm>
            <a:off x="11369" y="3176921"/>
            <a:ext cx="121692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/>
              <a:t>Nesta atividade, você terá a oportunidade de desenvolver uma aplicação para consumir os dados disponibilizados pela API do IBGE, especificamente a API "Nomes" que fornece informações sobre a frequência dos nomes por década de nascimento, coletados a partir do Censo 2010.</a:t>
            </a:r>
          </a:p>
        </p:txBody>
      </p:sp>
    </p:spTree>
    <p:extLst>
      <p:ext uri="{BB962C8B-B14F-4D97-AF65-F5344CB8AC3E}">
        <p14:creationId xmlns:p14="http://schemas.microsoft.com/office/powerpoint/2010/main" val="135181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9;p8">
            <a:extLst>
              <a:ext uri="{FF2B5EF4-FFF2-40B4-BE49-F238E27FC236}">
                <a16:creationId xmlns:a16="http://schemas.microsoft.com/office/drawing/2014/main" id="{1109E663-E227-E426-8663-42DD39F5D545}"/>
              </a:ext>
            </a:extLst>
          </p:cNvPr>
          <p:cNvSpPr txBox="1"/>
          <p:nvPr/>
        </p:nvSpPr>
        <p:spPr>
          <a:xfrm>
            <a:off x="22739" y="6351040"/>
            <a:ext cx="10110652" cy="38317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ct val="210084"/>
              <a:buFont typeface="Calibri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 -  Programação Mobile – Prof. Dacio Machado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CC7AC5B-E0FE-F968-5A93-B21D51DF10CE}"/>
              </a:ext>
            </a:extLst>
          </p:cNvPr>
          <p:cNvSpPr txBox="1"/>
          <p:nvPr/>
        </p:nvSpPr>
        <p:spPr>
          <a:xfrm>
            <a:off x="-17585" y="434906"/>
            <a:ext cx="1222716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/>
              <a:t>Seu objetivo principal será desenvolver uma aplicação que consuma os dados disponibilizados por essa API.</a:t>
            </a:r>
          </a:p>
          <a:p>
            <a:pPr algn="just"/>
            <a:endParaRPr lang="pt-BR" sz="3600" dirty="0"/>
          </a:p>
          <a:p>
            <a:pPr algn="just"/>
            <a:r>
              <a:rPr lang="pt-BR" sz="3600" dirty="0"/>
              <a:t>Para isso, você deverá analisar a documentação da API, identificar os requisitos e recursos necessários para o desenvolvimento da aplicação e, em seguida, criar a aplicação em </a:t>
            </a:r>
            <a:r>
              <a:rPr lang="pt-BR" sz="3600" dirty="0" err="1"/>
              <a:t>React</a:t>
            </a:r>
            <a:r>
              <a:rPr lang="pt-BR" sz="3600" dirty="0"/>
              <a:t> </a:t>
            </a:r>
            <a:r>
              <a:rPr lang="pt-BR" sz="3600" dirty="0" err="1"/>
              <a:t>Native</a:t>
            </a:r>
            <a:r>
              <a:rPr lang="pt-BR" sz="3600" dirty="0"/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21A4F7-158E-56F8-1254-F2B2D0AB1356}"/>
              </a:ext>
            </a:extLst>
          </p:cNvPr>
          <p:cNvSpPr txBox="1"/>
          <p:nvPr/>
        </p:nvSpPr>
        <p:spPr>
          <a:xfrm>
            <a:off x="4737463" y="-72699"/>
            <a:ext cx="75000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4400" b="1" i="0" dirty="0">
                <a:solidFill>
                  <a:srgbClr val="92D050"/>
                </a:solidFill>
                <a:effectLst/>
                <a:latin typeface="Söhne"/>
              </a:rPr>
              <a:t>O APP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A3A105-EF7D-80B1-B1DA-905E96A799F8}"/>
              </a:ext>
            </a:extLst>
          </p:cNvPr>
          <p:cNvSpPr txBox="1"/>
          <p:nvPr/>
        </p:nvSpPr>
        <p:spPr>
          <a:xfrm>
            <a:off x="0" y="5459241"/>
            <a:ext cx="12192000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solidFill>
                  <a:schemeClr val="bg1"/>
                </a:solidFill>
              </a:rPr>
              <a:t>DICA, utilize como  base a aplicação da MEGA SENA. </a:t>
            </a:r>
          </a:p>
        </p:txBody>
      </p:sp>
    </p:spTree>
    <p:extLst>
      <p:ext uri="{BB962C8B-B14F-4D97-AF65-F5344CB8AC3E}">
        <p14:creationId xmlns:p14="http://schemas.microsoft.com/office/powerpoint/2010/main" val="16062837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5717</TotalTime>
  <Words>523</Words>
  <Application>Microsoft Office PowerPoint</Application>
  <PresentationFormat>Widescreen</PresentationFormat>
  <Paragraphs>66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Calibri</vt:lpstr>
      <vt:lpstr>Open Sans</vt:lpstr>
      <vt:lpstr>Söhne</vt:lpstr>
      <vt:lpstr>Times New Roman</vt:lpstr>
      <vt:lpstr>Wingdings</vt:lpstr>
      <vt:lpstr>Tema do Office</vt:lpstr>
      <vt:lpstr>Técnico em Desenvolvimento de Sistemas</vt:lpstr>
      <vt:lpstr>Programação Mobile Em instantes iniciaremos nossa aula</vt:lpstr>
      <vt:lpstr>Apresentação do PowerPoint</vt:lpstr>
      <vt:lpstr>#materiais de estudo</vt:lpstr>
      <vt:lpstr>Apresentação do PowerPoint</vt:lpstr>
      <vt:lpstr>Apresentação do PowerPoint</vt:lpstr>
      <vt:lpstr>NA última AULA ! </vt:lpstr>
      <vt:lpstr>Apresentação do PowerPoint</vt:lpstr>
      <vt:lpstr>Apresentação do PowerPoint</vt:lpstr>
      <vt:lpstr>VOCÊ FOI O MELHOR !</vt:lpstr>
      <vt:lpstr>Apresentação do PowerPoint</vt:lpstr>
      <vt:lpstr>Vamos Implementar ESSA Aplicação JUNTOS</vt:lpstr>
      <vt:lpstr>Apresentação do PowerPoint</vt:lpstr>
      <vt:lpstr>Me conta aí!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Desenvolvimento de Sistemas</dc:title>
  <dc:creator>Henrique Coppola Cole</dc:creator>
  <cp:lastModifiedBy>Dacio Francisco</cp:lastModifiedBy>
  <cp:revision>122</cp:revision>
  <dcterms:created xsi:type="dcterms:W3CDTF">2020-01-23T19:05:58Z</dcterms:created>
  <dcterms:modified xsi:type="dcterms:W3CDTF">2023-07-30T14:51:12Z</dcterms:modified>
</cp:coreProperties>
</file>